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3368" y="-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60C4-3C84-463D-B023-DC9461BB5579}" type="datetimeFigureOut">
              <a:rPr lang="en-GB" smtClean="0"/>
              <a:pPr/>
              <a:t>1/10/13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17C5F-8762-421F-9342-5C78CB7E98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49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an example</a:t>
            </a:r>
            <a:r>
              <a:rPr lang="en-GB" baseline="0" dirty="0" smtClean="0"/>
              <a:t> of a map of all of “science” in which the humanities are tiny and the social sciences are tiny – due to the Web of Science source used.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17C5F-8762-421F-9342-5C78CB7E98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067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checked for correlations between the variables</a:t>
            </a:r>
            <a:r>
              <a:rPr lang="en-GB" baseline="0" dirty="0" smtClean="0"/>
              <a:t> measured.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17C5F-8762-421F-9342-5C78CB7E98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3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</a:t>
            </a:r>
            <a:r>
              <a:rPr lang="en-GB" baseline="0" dirty="0" smtClean="0"/>
              <a:t> are currently integrating the different data sources in order to run a combined analysis to tackle our main objectives.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17C5F-8762-421F-9342-5C78CB7E98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8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mapofscience.com/nih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Cascades, Islands and Streams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6858000" cy="15240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Indiana University Bloomington</a:t>
            </a:r>
          </a:p>
          <a:p>
            <a:r>
              <a:rPr lang="en-GB" dirty="0"/>
              <a:t>University of Wolverhampton</a:t>
            </a:r>
          </a:p>
          <a:p>
            <a:r>
              <a:rPr lang="en-GB" dirty="0" smtClean="0"/>
              <a:t>University of Quebec at Montreal</a:t>
            </a:r>
          </a:p>
          <a:p>
            <a:endParaRPr lang="en-GB" dirty="0"/>
          </a:p>
          <a:p>
            <a:r>
              <a:rPr lang="en-GB" dirty="0" smtClean="0"/>
              <a:t>Presented by: Dr </a:t>
            </a:r>
            <a:r>
              <a:rPr lang="en-GB" dirty="0" err="1" smtClean="0"/>
              <a:t>Kayvan</a:t>
            </a:r>
            <a:r>
              <a:rPr lang="en-GB" dirty="0" smtClean="0"/>
              <a:t> </a:t>
            </a:r>
            <a:r>
              <a:rPr lang="en-GB" dirty="0" err="1" smtClean="0"/>
              <a:t>Kousha</a:t>
            </a:r>
            <a:r>
              <a:rPr lang="en-GB" dirty="0" smtClean="0"/>
              <a:t> (Wolverhampton)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97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209800"/>
            <a:ext cx="4267200" cy="1702160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TEDTalks</a:t>
            </a:r>
            <a:r>
              <a:rPr lang="en-US" sz="3000" dirty="0" smtClean="0"/>
              <a:t>: </a:t>
            </a:r>
            <a:br>
              <a:rPr lang="en-US" sz="3000" dirty="0" smtClean="0"/>
            </a:br>
            <a:r>
              <a:rPr lang="en-US" sz="3000" dirty="0" smtClean="0"/>
              <a:t>Analysis of impact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191000"/>
            <a:ext cx="4114800" cy="1260629"/>
          </a:xfrm>
        </p:spPr>
        <p:txBody>
          <a:bodyPr>
            <a:normAutofit/>
          </a:bodyPr>
          <a:lstStyle/>
          <a:p>
            <a:r>
              <a:rPr lang="en-US" sz="1700" dirty="0" smtClean="0"/>
              <a:t>Cassidy Sugimoto &amp; Mike Thelwall</a:t>
            </a:r>
            <a:endParaRPr lang="en-US" sz="17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1" y="609600"/>
            <a:ext cx="4267200" cy="1702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Example of findings:-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867400"/>
            <a:ext cx="846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Sugimoto, C.R. &amp; Thelwall, M. (in press). Scholars on soap boxes: Science communication and dissemination via TED videos. </a:t>
            </a:r>
            <a:r>
              <a:rPr lang="en-GB" i="1" dirty="0"/>
              <a:t>Journal of the American Society for Information Science and Technology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85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533441"/>
            <a:ext cx="855345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3048000" cy="6092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28600"/>
            <a:ext cx="4267200" cy="18288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New popular genre</a:t>
            </a:r>
          </a:p>
          <a:p>
            <a:r>
              <a:rPr lang="en-US" dirty="0" smtClean="0"/>
              <a:t>Public dissemination of science</a:t>
            </a:r>
          </a:p>
          <a:p>
            <a:r>
              <a:rPr lang="en-US" dirty="0" smtClean="0"/>
              <a:t>Educational videos</a:t>
            </a:r>
          </a:p>
          <a:p>
            <a:r>
              <a:rPr lang="en-US" dirty="0" smtClean="0"/>
              <a:t>Infotainment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9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communication forms do </a:t>
            </a:r>
            <a:r>
              <a:rPr lang="en-US" dirty="0" err="1" smtClean="0"/>
              <a:t>TEDTalks</a:t>
            </a:r>
            <a:r>
              <a:rPr lang="en-US" dirty="0" smtClean="0"/>
              <a:t> have the greatest impact?</a:t>
            </a:r>
          </a:p>
          <a:p>
            <a:r>
              <a:rPr lang="en-US" dirty="0" smtClean="0"/>
              <a:t>Which disciplinary types of </a:t>
            </a:r>
            <a:r>
              <a:rPr lang="en-US" dirty="0" err="1" smtClean="0"/>
              <a:t>TEDTalks</a:t>
            </a:r>
            <a:r>
              <a:rPr lang="en-US" dirty="0" smtClean="0"/>
              <a:t> have the greatest impact?</a:t>
            </a:r>
          </a:p>
          <a:p>
            <a:r>
              <a:rPr lang="en-US" dirty="0" smtClean="0"/>
              <a:t>Do different communication forms have similar types of impact?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5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01305"/>
              </p:ext>
            </p:extLst>
          </p:nvPr>
        </p:nvGraphicFramePr>
        <p:xfrm>
          <a:off x="609600" y="914405"/>
          <a:ext cx="8001001" cy="523885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2244202"/>
                <a:gridCol w="1231819"/>
                <a:gridCol w="1181948"/>
                <a:gridCol w="1347354"/>
                <a:gridCol w="1275039"/>
                <a:gridCol w="720639"/>
              </a:tblGrid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Metric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Minimum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Maximum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Valid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TED web site views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44,441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517,437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9,946,996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620,406,446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1,199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YouTube views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462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99,184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3,991,983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111,681,275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1,126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Blog citations (Google blog search estimates)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9,073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441,000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10,905,376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YouTube Likes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900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26,591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1,013,231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1,126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YouTube Favorite count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3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767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38,139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863,458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1,126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YouTube comments (count hint)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368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21,703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414,311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1,126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TED web site comments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8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187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5,921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224,629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1,199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YouTube Dislikes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69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1,456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78,053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1,126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424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Online mentions related to academic syllabi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 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 50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2,070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Online mentions in PDF and Word documents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 49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592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Google Scholar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 75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505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Google Books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  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 18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434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424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Online mentions in PowerPoint presentations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  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238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392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Mendeley readers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  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 30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231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Web of Knowledge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    5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     47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1,202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  <a:tr h="283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YouTube Like proportion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0.260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0.900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 1.000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- 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1,126 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707" marR="3670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081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346305"/>
              </p:ext>
            </p:extLst>
          </p:nvPr>
        </p:nvGraphicFramePr>
        <p:xfrm>
          <a:off x="533400" y="914402"/>
          <a:ext cx="8077200" cy="497255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4031235"/>
                <a:gridCol w="873381"/>
                <a:gridCol w="1307968"/>
                <a:gridCol w="932308"/>
                <a:gridCol w="932308"/>
              </a:tblGrid>
              <a:tr h="609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Metric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Art &amp; Design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rank </a:t>
                      </a:r>
                      <a:r>
                        <a:rPr lang="en-US" sz="1000" dirty="0" smtClean="0">
                          <a:effectLst/>
                        </a:rPr>
                        <a:t>sum </a:t>
                      </a:r>
                      <a:r>
                        <a:rPr lang="en-US" sz="1000" smtClean="0">
                          <a:effectLst/>
                        </a:rPr>
                        <a:t>(194)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Science &amp; Technology rank </a:t>
                      </a:r>
                      <a:r>
                        <a:rPr lang="en-US" sz="1000" dirty="0" smtClean="0">
                          <a:effectLst/>
                        </a:rPr>
                        <a:t>sum (405)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Others rank </a:t>
                      </a:r>
                      <a:r>
                        <a:rPr lang="en-US" sz="1000" dirty="0" smtClean="0">
                          <a:effectLst/>
                        </a:rPr>
                        <a:t>sum (440)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Significance of rank sum differences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TED web site views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468.33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526.49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532.22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0.036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174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YouTube views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419.4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499.07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495.76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0.192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Blog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467.42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524.5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537.9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0.022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YouTube comments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338.94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513.31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517.77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0*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TED web site comments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374.81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521.61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578.36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0*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Online mentions related to academic syllabi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278.77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355.09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350.86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0.001*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Online mentions in PDF and Word documents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299.8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343.28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351.84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0.007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Google Scholar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327.26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354.01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329.78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0.009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Google Books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313.54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359.53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331.09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0.005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Online mentions in PowerPoint presentations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341.73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335.94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339.31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0.796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Mendeley readers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330.96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343.31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337.64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0.458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Web of Knowledge citations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332.61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342.05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338.01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0.337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  <a:tr h="348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YouTube Like proportion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428.13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544.53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448.13</a:t>
                      </a:r>
                      <a:endParaRPr lang="en-US" sz="10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0*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259" marR="4025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926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50272"/>
              </p:ext>
            </p:extLst>
          </p:nvPr>
        </p:nvGraphicFramePr>
        <p:xfrm>
          <a:off x="533400" y="838200"/>
          <a:ext cx="8077198" cy="5486405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816708"/>
                <a:gridCol w="454982"/>
                <a:gridCol w="531283"/>
                <a:gridCol w="486068"/>
                <a:gridCol w="466851"/>
                <a:gridCol w="466851"/>
                <a:gridCol w="454982"/>
                <a:gridCol w="486068"/>
                <a:gridCol w="454982"/>
                <a:gridCol w="545978"/>
                <a:gridCol w="610409"/>
                <a:gridCol w="604758"/>
                <a:gridCol w="580455"/>
                <a:gridCol w="506414"/>
                <a:gridCol w="610409"/>
              </a:tblGrid>
              <a:tr h="3899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Spearman's</a:t>
                      </a:r>
                      <a:endParaRPr lang="en-US" sz="76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rho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 err="1">
                          <a:effectLst/>
                        </a:rPr>
                        <a:t>WoK</a:t>
                      </a:r>
                      <a:r>
                        <a:rPr lang="en-GB" sz="760" dirty="0">
                          <a:effectLst/>
                        </a:rPr>
                        <a:t> 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Google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Scholar 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Mend-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eley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Google Books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PDF and doc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Syllabi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Power-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Point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Blogs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YouTube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views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YouTube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comments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YouTube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Favourites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YouTube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Like prop.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Ted site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 views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TED site</a:t>
                      </a:r>
                      <a:endParaRPr lang="en-US" sz="76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comments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 err="1">
                          <a:effectLst/>
                        </a:rPr>
                        <a:t>WoK</a:t>
                      </a:r>
                      <a:r>
                        <a:rPr lang="en-GB" sz="760" dirty="0">
                          <a:effectLst/>
                        </a:rPr>
                        <a:t> 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264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103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186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157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110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099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062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123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112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56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Google Scholar 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264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408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202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145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229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 err="1">
                          <a:effectLst/>
                        </a:rPr>
                        <a:t>Mendeley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103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215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205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102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Google Books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186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408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315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312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150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252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PDF and doc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157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215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315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382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245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285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241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Syllabi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205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312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382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437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353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322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425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440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405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PowerPoint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110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095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100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0.057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127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0.035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124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47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Blogs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437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095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496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427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554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255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610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498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56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YouTube Views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099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202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245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353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100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496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681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902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368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724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540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5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YouTube</a:t>
                      </a:r>
                      <a:endParaRPr lang="en-US" sz="76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>
                          <a:effectLst/>
                        </a:rPr>
                        <a:t>comments</a:t>
                      </a:r>
                      <a:endParaRPr lang="en-US" sz="76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062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145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150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322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0.057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427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681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651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064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560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728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5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YouTube</a:t>
                      </a:r>
                      <a:endParaRPr lang="en-US" sz="76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Favourites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123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229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285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425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127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554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902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651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464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773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579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521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YouTube Like</a:t>
                      </a:r>
                      <a:endParaRPr lang="en-US" sz="76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prop.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102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0.035</a:t>
                      </a:r>
                      <a:endParaRPr lang="en-US" sz="9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255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368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064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464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369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56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Ted site views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112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239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252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276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440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124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610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724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560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773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369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683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  <a:tr h="35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TED site</a:t>
                      </a:r>
                      <a:endParaRPr lang="en-US" sz="76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60" dirty="0">
                          <a:effectLst/>
                        </a:rPr>
                        <a:t>comments</a:t>
                      </a:r>
                      <a:endParaRPr lang="en-US" sz="76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194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139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197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241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405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082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498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540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728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579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169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.</a:t>
                      </a:r>
                      <a:r>
                        <a:rPr lang="en-GB" sz="900" dirty="0" smtClean="0">
                          <a:effectLst/>
                        </a:rPr>
                        <a:t>683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8162" marR="48162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52550" y="1219200"/>
            <a:ext cx="2438400" cy="17526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4400" y="2971800"/>
            <a:ext cx="457200" cy="381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0600" y="3657600"/>
            <a:ext cx="2133600" cy="14478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58100" y="5638800"/>
            <a:ext cx="990600" cy="6858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00950" y="3657600"/>
            <a:ext cx="1047750" cy="14478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4724400"/>
            <a:ext cx="666750" cy="381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2971800"/>
            <a:ext cx="457200" cy="381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91424" y="2933700"/>
            <a:ext cx="1019175" cy="381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1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</a:t>
            </a:r>
            <a:r>
              <a:rPr lang="en-GB" dirty="0"/>
              <a:t>was a general consensus about the most popular videos </a:t>
            </a:r>
            <a:r>
              <a:rPr lang="en-GB" dirty="0" smtClean="0"/>
              <a:t>as measured </a:t>
            </a:r>
            <a:r>
              <a:rPr lang="en-GB" dirty="0"/>
              <a:t>through views or comments on YouTube and the TED site. </a:t>
            </a:r>
            <a:endParaRPr lang="en-GB" dirty="0" smtClean="0"/>
          </a:p>
          <a:p>
            <a:r>
              <a:rPr lang="en-GB" dirty="0" smtClean="0"/>
              <a:t>Most </a:t>
            </a:r>
            <a:r>
              <a:rPr lang="en-GB" dirty="0"/>
              <a:t>videos </a:t>
            </a:r>
            <a:r>
              <a:rPr lang="en-GB" dirty="0" smtClean="0"/>
              <a:t>were found </a:t>
            </a:r>
            <a:r>
              <a:rPr lang="en-GB" dirty="0"/>
              <a:t>in at least one online syllabus and videos in online syllabi tended to be more </a:t>
            </a:r>
            <a:r>
              <a:rPr lang="en-GB" dirty="0" smtClean="0"/>
              <a:t>viewed, discussed </a:t>
            </a:r>
            <a:r>
              <a:rPr lang="en-GB" dirty="0"/>
              <a:t>and blogged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Less </a:t>
            </a:r>
            <a:r>
              <a:rPr lang="en-GB" dirty="0"/>
              <a:t>liked videos generated more </a:t>
            </a:r>
            <a:r>
              <a:rPr lang="en-GB" dirty="0" smtClean="0"/>
              <a:t>discussion.</a:t>
            </a:r>
          </a:p>
          <a:p>
            <a:r>
              <a:rPr lang="en-GB" dirty="0" smtClean="0"/>
              <a:t>Science </a:t>
            </a:r>
            <a:r>
              <a:rPr lang="en-GB" dirty="0"/>
              <a:t>and technology videos presented by academics were </a:t>
            </a:r>
            <a:r>
              <a:rPr lang="en-GB" dirty="0" smtClean="0"/>
              <a:t>more liked </a:t>
            </a:r>
            <a:r>
              <a:rPr lang="en-GB" dirty="0"/>
              <a:t>than those by </a:t>
            </a:r>
            <a:r>
              <a:rPr lang="en-GB" dirty="0" smtClean="0"/>
              <a:t>non‐academics</a:t>
            </a:r>
          </a:p>
          <a:p>
            <a:r>
              <a:rPr lang="en-GB" dirty="0"/>
              <a:t>	</a:t>
            </a:r>
            <a:r>
              <a:rPr lang="en-GB" dirty="0" smtClean="0"/>
              <a:t>-&gt;academics </a:t>
            </a:r>
            <a:r>
              <a:rPr lang="en-GB" dirty="0"/>
              <a:t>are not disadvantaged in </a:t>
            </a:r>
            <a:r>
              <a:rPr lang="en-GB" dirty="0" smtClean="0"/>
              <a:t>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79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Integrating web, citation and dissertation data into one </a:t>
            </a:r>
            <a:r>
              <a:rPr lang="en-GB" smtClean="0"/>
              <a:t>huge analysis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4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Indiana University Bloomington</a:t>
            </a:r>
          </a:p>
          <a:p>
            <a:pPr lvl="1"/>
            <a:r>
              <a:rPr lang="en-GB" dirty="0" smtClean="0"/>
              <a:t>Cassidy Sugimoto (head)</a:t>
            </a:r>
          </a:p>
          <a:p>
            <a:pPr lvl="1"/>
            <a:r>
              <a:rPr lang="en-GB" dirty="0" smtClean="0"/>
              <a:t>Ying Ding</a:t>
            </a:r>
          </a:p>
          <a:p>
            <a:pPr lvl="1"/>
            <a:r>
              <a:rPr lang="en-GB" dirty="0" err="1"/>
              <a:t>Staša</a:t>
            </a:r>
            <a:r>
              <a:rPr lang="en-GB" dirty="0"/>
              <a:t> </a:t>
            </a:r>
            <a:r>
              <a:rPr lang="en-GB" dirty="0" err="1" smtClean="0"/>
              <a:t>Milojević</a:t>
            </a:r>
            <a:endParaRPr lang="en-GB" dirty="0" smtClean="0"/>
          </a:p>
          <a:p>
            <a:r>
              <a:rPr lang="en-GB" dirty="0" smtClean="0"/>
              <a:t>University of Wolverhampton</a:t>
            </a:r>
          </a:p>
          <a:p>
            <a:pPr lvl="1"/>
            <a:r>
              <a:rPr lang="en-GB" dirty="0" smtClean="0"/>
              <a:t>Mike Thelwall</a:t>
            </a:r>
          </a:p>
          <a:p>
            <a:pPr lvl="1"/>
            <a:r>
              <a:rPr lang="en-GB" dirty="0" err="1" smtClean="0"/>
              <a:t>Kayvan</a:t>
            </a:r>
            <a:r>
              <a:rPr lang="en-GB" dirty="0" smtClean="0"/>
              <a:t> </a:t>
            </a:r>
            <a:r>
              <a:rPr lang="en-GB" dirty="0" err="1" smtClean="0"/>
              <a:t>Kousha</a:t>
            </a:r>
            <a:r>
              <a:rPr lang="en-GB" dirty="0" smtClean="0"/>
              <a:t> (presenting)</a:t>
            </a:r>
          </a:p>
          <a:p>
            <a:r>
              <a:rPr lang="en-GB" dirty="0" smtClean="0"/>
              <a:t>University of Quebec at Montreal</a:t>
            </a:r>
          </a:p>
          <a:p>
            <a:pPr lvl="1"/>
            <a:r>
              <a:rPr lang="en-GB" dirty="0"/>
              <a:t>Vincent </a:t>
            </a:r>
            <a:r>
              <a:rPr lang="en-GB" dirty="0" err="1" smtClean="0"/>
              <a:t>Larivière</a:t>
            </a:r>
            <a:endParaRPr lang="en-GB" dirty="0"/>
          </a:p>
        </p:txBody>
      </p:sp>
      <p:pic>
        <p:nvPicPr>
          <p:cNvPr id="2050" name="Picture 2" descr="http://www.slis.indiana.edu/images/faculty/SugimotoNov1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54305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02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45" y="2286000"/>
            <a:ext cx="65013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181"/>
            <a:ext cx="5791200" cy="1371600"/>
          </a:xfrm>
        </p:spPr>
        <p:txBody>
          <a:bodyPr/>
          <a:lstStyle/>
          <a:p>
            <a:r>
              <a:rPr lang="en-GB" dirty="0" smtClean="0"/>
              <a:t>Project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correct the science bias in maps of science that rely upon journal citations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32486" y="0"/>
            <a:ext cx="3633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http://mapofscience.com/nih.html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92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i="1" dirty="0" smtClean="0"/>
              <a:t>Integrate several datasets </a:t>
            </a:r>
            <a:r>
              <a:rPr lang="en-GB" dirty="0" smtClean="0"/>
              <a:t>representing a broad range of scholarly activities (not just journal publishing)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 method triangulation to </a:t>
            </a:r>
            <a:r>
              <a:rPr lang="en-GB" i="1" dirty="0" smtClean="0"/>
              <a:t>explore the lifecycle of topics </a:t>
            </a:r>
            <a:r>
              <a:rPr lang="en-GB" dirty="0" smtClean="0"/>
              <a:t>within and across a range of scholarly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Develop transparent tools and techniques to enable future predictive analyses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16859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C:\Users\Mike\AppData\Local\Microsoft\Windows\Temporary Internet Files\Content.IE5\GSBBPLVN\MC9003706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4961"/>
            <a:ext cx="1485900" cy="18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52961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09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Explore topic emergence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6200" cy="4373563"/>
          </a:xfrm>
        </p:spPr>
        <p:txBody>
          <a:bodyPr/>
          <a:lstStyle/>
          <a:p>
            <a:r>
              <a:rPr lang="en-GB" dirty="0" smtClean="0"/>
              <a:t>Occurs consistently in one type of activity, then </a:t>
            </a:r>
            <a:r>
              <a:rPr lang="en-GB" i="1" dirty="0" smtClean="0"/>
              <a:t>cascades</a:t>
            </a:r>
            <a:r>
              <a:rPr lang="en-GB" dirty="0" smtClean="0"/>
              <a:t> in a linear fashion to other areas</a:t>
            </a:r>
          </a:p>
          <a:p>
            <a:r>
              <a:rPr lang="en-GB" dirty="0" smtClean="0"/>
              <a:t>OR</a:t>
            </a:r>
          </a:p>
          <a:p>
            <a:r>
              <a:rPr lang="en-GB" dirty="0" smtClean="0"/>
              <a:t>Emerges in one area then flows into other areas (</a:t>
            </a:r>
            <a:r>
              <a:rPr lang="en-GB" i="1" dirty="0" smtClean="0"/>
              <a:t>streams</a:t>
            </a:r>
            <a:r>
              <a:rPr lang="en-GB" dirty="0" smtClean="0"/>
              <a:t>)</a:t>
            </a:r>
          </a:p>
          <a:p>
            <a:r>
              <a:rPr lang="en-GB" dirty="0" smtClean="0"/>
              <a:t>OR</a:t>
            </a:r>
            <a:br>
              <a:rPr lang="en-GB" dirty="0" smtClean="0"/>
            </a:br>
            <a:r>
              <a:rPr lang="en-GB" dirty="0" smtClean="0"/>
              <a:t>Emerges in different places and remains in separate </a:t>
            </a:r>
            <a:r>
              <a:rPr lang="en-GB" i="1" dirty="0" smtClean="0"/>
              <a:t>islands</a:t>
            </a:r>
            <a:endParaRPr lang="en-GB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020" y="0"/>
            <a:ext cx="4568980" cy="687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63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nature of topic development in relation to core scholarly activities?</a:t>
            </a:r>
          </a:p>
          <a:p>
            <a:r>
              <a:rPr lang="en-GB" dirty="0" smtClean="0"/>
              <a:t>How does the type of activity in which a topic appears impact the lifecycle and duration of that topic?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0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ProQuest</a:t>
            </a:r>
            <a:r>
              <a:rPr lang="en-GB" dirty="0" smtClean="0"/>
              <a:t> Dissertation and Theses database</a:t>
            </a:r>
          </a:p>
          <a:p>
            <a:r>
              <a:rPr lang="en-GB" dirty="0" smtClean="0"/>
              <a:t>National Science Foundation grant database</a:t>
            </a:r>
          </a:p>
          <a:p>
            <a:r>
              <a:rPr lang="en-GB" dirty="0" smtClean="0"/>
              <a:t>Social Science and Humanities Research Council of Canada grant database</a:t>
            </a:r>
          </a:p>
          <a:p>
            <a:r>
              <a:rPr lang="en-GB" dirty="0" smtClean="0"/>
              <a:t>Web of Science (Century of Science database)</a:t>
            </a:r>
          </a:p>
          <a:p>
            <a:r>
              <a:rPr lang="en-GB" dirty="0" smtClean="0"/>
              <a:t>Internet discussions</a:t>
            </a:r>
          </a:p>
          <a:p>
            <a:r>
              <a:rPr lang="en-GB" dirty="0" smtClean="0"/>
              <a:t>Blogs</a:t>
            </a:r>
          </a:p>
          <a:p>
            <a:r>
              <a:rPr lang="en-GB" dirty="0" smtClean="0"/>
              <a:t>Twitter</a:t>
            </a:r>
          </a:p>
          <a:p>
            <a:r>
              <a:rPr lang="en-GB" dirty="0" smtClean="0"/>
              <a:t>Mendeley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6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Cognitive Science</a:t>
            </a:r>
          </a:p>
          <a:p>
            <a:r>
              <a:rPr lang="en-GB" dirty="0" smtClean="0"/>
              <a:t>Digital Humanities</a:t>
            </a:r>
          </a:p>
          <a:p>
            <a:r>
              <a:rPr lang="en-GB" dirty="0" smtClean="0"/>
              <a:t>History of Science</a:t>
            </a:r>
          </a:p>
          <a:p>
            <a:r>
              <a:rPr lang="en-GB" dirty="0" smtClean="0"/>
              <a:t>Social Network Analysis</a:t>
            </a:r>
          </a:p>
          <a:p>
            <a:endParaRPr lang="en-GB" dirty="0"/>
          </a:p>
          <a:p>
            <a:r>
              <a:rPr lang="en-GB" dirty="0" smtClean="0"/>
              <a:t>We will analyse these four broad topic areas</a:t>
            </a:r>
          </a:p>
        </p:txBody>
      </p:sp>
    </p:spTree>
    <p:extLst>
      <p:ext uri="{BB962C8B-B14F-4D97-AF65-F5344CB8AC3E}">
        <p14:creationId xmlns:p14="http://schemas.microsoft.com/office/powerpoint/2010/main" val="321277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 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Words used as proxies for topics to investigate topic flows over time</a:t>
            </a:r>
          </a:p>
          <a:p>
            <a:r>
              <a:rPr lang="en-GB" dirty="0" smtClean="0"/>
              <a:t>Topic modelling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Identifying topics by statistical analysis of word co-occurrences</a:t>
            </a:r>
            <a:endParaRPr lang="en-GB" dirty="0"/>
          </a:p>
          <a:p>
            <a:r>
              <a:rPr lang="en-GB" dirty="0" smtClean="0"/>
              <a:t>Burst detection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Identifying sub-topic emergence by detecting significant increases in word frequencies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365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41</TotalTime>
  <Words>1336</Words>
  <Application>Microsoft Macintosh PowerPoint</Application>
  <PresentationFormat>On-screen Show (4:3)</PresentationFormat>
  <Paragraphs>493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Cascades, Islands and Streams</vt:lpstr>
      <vt:lpstr>Project team</vt:lpstr>
      <vt:lpstr>Project idea</vt:lpstr>
      <vt:lpstr>Our proposal</vt:lpstr>
      <vt:lpstr>Explore topic emergence differences</vt:lpstr>
      <vt:lpstr>Research Questions</vt:lpstr>
      <vt:lpstr>Datasets</vt:lpstr>
      <vt:lpstr>Topics</vt:lpstr>
      <vt:lpstr>Methods</vt:lpstr>
      <vt:lpstr>TEDTalks:  Analysis of impact</vt:lpstr>
      <vt:lpstr>Motivation</vt:lpstr>
      <vt:lpstr>Research Questions</vt:lpstr>
      <vt:lpstr>PowerPoint Presentation</vt:lpstr>
      <vt:lpstr>PowerPoint Presentation</vt:lpstr>
      <vt:lpstr>PowerPoint Presentation</vt:lpstr>
      <vt:lpstr>Some Findings</vt:lpstr>
      <vt:lpstr>Next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Cascades, Islands and Streams</dc:title>
  <dc:creator>Mike</dc:creator>
  <cp:lastModifiedBy>Charlot Meyer User</cp:lastModifiedBy>
  <cp:revision>18</cp:revision>
  <dcterms:created xsi:type="dcterms:W3CDTF">2006-08-16T00:00:00Z</dcterms:created>
  <dcterms:modified xsi:type="dcterms:W3CDTF">2013-01-10T15:02:18Z</dcterms:modified>
</cp:coreProperties>
</file>